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60" r:id="rId4"/>
    <p:sldId id="277" r:id="rId5"/>
    <p:sldId id="262" r:id="rId6"/>
    <p:sldId id="276" r:id="rId7"/>
    <p:sldId id="263" r:id="rId8"/>
    <p:sldId id="269" r:id="rId9"/>
    <p:sldId id="279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44" autoAdjust="0"/>
    <p:restoredTop sz="92661" autoAdjust="0"/>
  </p:normalViewPr>
  <p:slideViewPr>
    <p:cSldViewPr snapToGrid="0">
      <p:cViewPr varScale="1">
        <p:scale>
          <a:sx n="84" d="100"/>
          <a:sy n="84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60BF8-A06A-4496-945E-02B60361EC0B}" type="datetimeFigureOut">
              <a:rPr lang="en-US" smtClean="0"/>
              <a:t>4/25/21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12446-1D38-4EE6-B583-7E04809A3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683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23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25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500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2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794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63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725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912446-1D38-4EE6-B583-7E04809A3D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59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156D2-D76B-4098-AB94-181163E743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B782B-4237-41B1-88C6-2FD69F64C4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12305-88BC-461E-B81E-D61131581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7EA3A-5451-417C-9417-0D0D38FB3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DF3F5-4DC1-4FEA-8A28-9E7A68F08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72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6C974-7820-42F5-8A6A-44639EC4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D6DF2C-FA05-487E-BDB0-6EB1CE74A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B14D0-1D78-4DEE-A7A4-5A311917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D6A9E-33A4-486D-B155-DB47C02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208EB-9E98-4B7E-86C0-FBACFF65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521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EC026C-530D-4436-A78E-029B11EF1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D1DACF-1EC4-4DEE-B66F-EF338D2C9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4819F-D994-4DE1-87E2-A5268B39C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7634B-1230-4D62-A52A-EC661C120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182C2-5CB1-4926-B9F9-C9D40FEC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68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0B34D-21C9-4E57-B2D5-6B78DC3C6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58064-40E8-46DA-B872-5DF3874E2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8A209-ACBA-41DD-BCC4-9D2A77AFF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9C6D5E-E598-48F8-B912-15090304E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29FDE-803A-424E-A0E5-54811E931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5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16819-6200-4C94-9D38-0363A538E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CE5B8-2AEA-442E-826F-6DBE7DD23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D1911-2A22-47B0-BB24-8AFDA119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E9E71-21EC-4665-8B3C-2840C0462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DDE0D-C580-45D0-A20E-04B0F889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65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D9E1-9E41-477B-B9F5-063B16FC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07D44-AC87-4EEF-95BF-B0F9D39A0E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E1DF5-89E8-4BB8-AFEC-2AD55AAD1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A967F-7F7C-470A-B68A-5666F5E86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48A42D-41D5-4175-A8FE-9621A0A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7D999-4893-481F-A9FB-33556E666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15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D638-5021-4389-B603-E6F9BC56C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7E2DB7-01AA-4A60-8593-63D604B81D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56ACD-DB24-490C-AA38-D1655B4F9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EE9CD7-700D-43FB-A2EB-35B49EA232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38F241-0437-4051-8076-D03BFD04D3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C98BCB-1B03-460B-BB96-C837CEDD7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0F0482-9D0D-4FCB-8F2A-65DCD073E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6BC3F5-CF16-476D-BF24-C3DB8A5FE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43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23723-AB6D-4D33-8F77-ACDC31552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3610F7-AE95-45EC-92B1-A17D61986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EFC1F-12FE-40B8-8C7F-2880F5318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98241-4C8F-4DD8-A0C8-614D84450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762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D78FB4-D56C-4313-852B-0251F6213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8F0394-8FB2-407E-92C4-178A1A6B9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6AD56-9EF7-4301-8D84-980FF1A14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7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57E0A-4A7C-4E55-8A3E-03EE50B22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B60D6E-F31D-4CEC-A81D-C35073548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C78C1-8831-4BBA-80AE-59463938A7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68CDC-00BB-4041-8AC9-3F016269D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30172-FE35-4C34-8573-4076552C9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060A-3A22-4C0C-9051-897FF3ECA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60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40510-F001-4A1C-8C2F-25FB8C1F5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FE122-6DA9-4FD3-8056-345F87D342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86575-DAAF-45D4-AF95-610D9D17B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ED2760-9E11-42DA-A88C-955A763FF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F26BC-D8BE-4F45-8A19-03D385A19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2DACE-4BCC-470F-8EE3-B1BDF8C35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215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47B43B-CC71-4005-8DA0-9D4FA6F95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19C0B-5EC9-4E3C-A892-83CA01360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57160-5EC8-49B9-BA3E-E64658D0B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9EAA6-EC89-4B15-B37E-86D1D5493478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A20F9-0BAC-4421-A9BF-24BF9891F9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764FF-D032-42D8-ADB7-06C09FD2A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6F0DE-4DDE-4FBE-97FB-674BB5FE1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87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165BB75-810F-584F-A10D-F796D6F73A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40000"/>
                  <a:lumOff val="60000"/>
                  <a:tint val="66000"/>
                  <a:satMod val="16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AA2CDF-1858-4048-8FA3-1770AF8D71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0040"/>
            <a:ext cx="9144000" cy="3550920"/>
          </a:xfrm>
        </p:spPr>
        <p:txBody>
          <a:bodyPr>
            <a:noAutofit/>
          </a:bodyPr>
          <a:lstStyle/>
          <a:p>
            <a:r>
              <a:rPr lang="en-US" dirty="0"/>
              <a:t>Deep Learning For Image Classification</a:t>
            </a:r>
            <a:br>
              <a:rPr lang="en-US" dirty="0"/>
            </a:br>
            <a:r>
              <a:rPr lang="en-US" dirty="0"/>
              <a:t>-</a:t>
            </a:r>
            <a:br>
              <a:rPr lang="en-US" dirty="0"/>
            </a:br>
            <a:r>
              <a:rPr lang="en-US" dirty="0"/>
              <a:t>Invasive Breast Cancer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71CFD-B053-43CD-9E09-153E6941A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00158"/>
            <a:ext cx="9144000" cy="165576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By Josiane Pafeng</a:t>
            </a:r>
          </a:p>
        </p:txBody>
      </p:sp>
    </p:spTree>
    <p:extLst>
      <p:ext uri="{BB962C8B-B14F-4D97-AF65-F5344CB8AC3E}">
        <p14:creationId xmlns:p14="http://schemas.microsoft.com/office/powerpoint/2010/main" val="1677976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46DF950-D6AB-40EA-98A1-F041ACEE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4000" b="1" dirty="0"/>
              <a:t>Conclusion and further research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7938E2-D0E9-4BFE-B59C-B415A4C6DF83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CE32EF7-EEAD-4E65-9BF6-CE36FE9D2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706426"/>
            <a:ext cx="12192000" cy="5953454"/>
          </a:xfrm>
        </p:spPr>
        <p:txBody>
          <a:bodyPr>
            <a:normAutofit/>
          </a:bodyPr>
          <a:lstStyle/>
          <a:p>
            <a:r>
              <a:rPr lang="en-US" dirty="0"/>
              <a:t>Preliminary results do not yet show any strong evidence of overfitting.</a:t>
            </a:r>
          </a:p>
          <a:p>
            <a:pPr lvl="1"/>
            <a:r>
              <a:rPr lang="en-US" dirty="0"/>
              <a:t>Validation accuracy above training one, validation loss below training one.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VGG19 models outperforms ResNet50 and InceptionV3 so far. </a:t>
            </a:r>
          </a:p>
          <a:p>
            <a:pPr lvl="1"/>
            <a:r>
              <a:rPr lang="en-US" dirty="0"/>
              <a:t>Accuracy of 77%, recall and f1-score of about 60%.</a:t>
            </a:r>
          </a:p>
          <a:p>
            <a:pPr lvl="1"/>
            <a:r>
              <a:rPr lang="en-US" dirty="0"/>
              <a:t>Though longer runs and using larger datasets could impact the performance of each model.</a:t>
            </a:r>
          </a:p>
          <a:p>
            <a:endParaRPr lang="en-US" dirty="0"/>
          </a:p>
          <a:p>
            <a:endParaRPr lang="en-US" dirty="0"/>
          </a:p>
          <a:p>
            <a:pPr>
              <a:buFont typeface="Wingdings" pitchFamily="2" charset="2"/>
              <a:buChar char="Ø"/>
            </a:pPr>
            <a:r>
              <a:rPr lang="en-US" dirty="0"/>
              <a:t>Need to load data by ensuring the same ratio of negative to positive samples for each set.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Need more computational power to run larger dataset and larger image size, and train more layers.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Adding more data will surely help the models learnt better the features in the data.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227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75BFAD0-0E9F-4568-ADE9-B5C724610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4000" b="1" dirty="0"/>
              <a:t>Outline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CBE3657-0F12-46E3-A5FF-3BAF52F57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" y="788535"/>
            <a:ext cx="10515600" cy="5308600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How can deep learning help identify Invasive Breast Cancer?</a:t>
            </a:r>
          </a:p>
          <a:p>
            <a:endParaRPr lang="en-US" sz="3200" dirty="0"/>
          </a:p>
          <a:p>
            <a:r>
              <a:rPr lang="en-US" sz="3200" dirty="0"/>
              <a:t>A look at the image data</a:t>
            </a:r>
          </a:p>
          <a:p>
            <a:endParaRPr lang="en-US" sz="3200" dirty="0"/>
          </a:p>
          <a:p>
            <a:r>
              <a:rPr lang="en-US" sz="3200" dirty="0"/>
              <a:t>How can we use deep learning models to identify breast cancer images?</a:t>
            </a:r>
          </a:p>
          <a:p>
            <a:endParaRPr lang="en-US" sz="3200" dirty="0"/>
          </a:p>
          <a:p>
            <a:r>
              <a:rPr lang="en-US" sz="3200" dirty="0"/>
              <a:t>Preliminary results </a:t>
            </a:r>
          </a:p>
          <a:p>
            <a:endParaRPr lang="en-US" sz="3200" dirty="0"/>
          </a:p>
          <a:p>
            <a:r>
              <a:rPr lang="en-US" sz="3200" dirty="0"/>
              <a:t>Conclusion and further research</a:t>
            </a:r>
          </a:p>
          <a:p>
            <a:endParaRPr lang="en-US" sz="32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EC71434-E8E4-41CA-96E3-5D8F1D5CB506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3802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62F058F-8434-40F7-8112-B63BE438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Autofit/>
          </a:bodyPr>
          <a:lstStyle/>
          <a:p>
            <a:r>
              <a:rPr lang="en-US" sz="2800" b="1" dirty="0"/>
              <a:t>How can deep learning help identify Invasive Breast Cancer?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7BC071B-7BA0-440D-8B80-1A3C2A76D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54" y="1169231"/>
            <a:ext cx="5821680" cy="4988969"/>
          </a:xfrm>
        </p:spPr>
        <p:txBody>
          <a:bodyPr>
            <a:normAutofit fontScale="92500" lnSpcReduction="10000"/>
          </a:bodyPr>
          <a:lstStyle/>
          <a:p>
            <a:r>
              <a:rPr lang="en-US" sz="3100" dirty="0"/>
              <a:t>About 80% of all breast cancers are invasive ductal carcinomas (IDC). </a:t>
            </a:r>
          </a:p>
          <a:p>
            <a:endParaRPr lang="en-US" sz="3100" dirty="0"/>
          </a:p>
          <a:p>
            <a:r>
              <a:rPr lang="en-US" sz="3100" dirty="0"/>
              <a:t>Early detection of breast cancer in women (1 out of 8 women affected </a:t>
            </a:r>
            <a:r>
              <a:rPr lang="en-US" sz="3100" i="1" dirty="0"/>
              <a:t>(American Cancer Society)</a:t>
            </a:r>
            <a:r>
              <a:rPr lang="en-US" sz="3100" dirty="0"/>
              <a:t>).</a:t>
            </a:r>
          </a:p>
          <a:p>
            <a:endParaRPr lang="en-US" sz="3100" dirty="0"/>
          </a:p>
          <a:p>
            <a:r>
              <a:rPr lang="en-US" sz="3100" dirty="0"/>
              <a:t>Traditional approaches by pathologies outdated:</a:t>
            </a:r>
          </a:p>
          <a:p>
            <a:pPr lvl="1"/>
            <a:r>
              <a:rPr lang="en-US" sz="2500" dirty="0"/>
              <a:t>Manual handcrafting of image features (color, nuclear textural, …).</a:t>
            </a:r>
          </a:p>
          <a:p>
            <a:pPr lvl="1"/>
            <a:r>
              <a:rPr lang="en-US" sz="2500" dirty="0"/>
              <a:t>Time consuming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610496-D9CA-468D-8C37-175329695A96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0C41A0-851F-4187-9FCC-8D6FAD2586A1}"/>
              </a:ext>
            </a:extLst>
          </p:cNvPr>
          <p:cNvCxnSpPr>
            <a:cxnSpLocks/>
          </p:cNvCxnSpPr>
          <p:nvPr/>
        </p:nvCxnSpPr>
        <p:spPr>
          <a:xfrm>
            <a:off x="5775649" y="704539"/>
            <a:ext cx="0" cy="53464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19905CD-31F5-714F-9F0F-A6AD40E1FB93}"/>
              </a:ext>
            </a:extLst>
          </p:cNvPr>
          <p:cNvSpPr txBox="1"/>
          <p:nvPr/>
        </p:nvSpPr>
        <p:spPr>
          <a:xfrm>
            <a:off x="6111551" y="4524283"/>
            <a:ext cx="5775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www.bci.org.au</a:t>
            </a:r>
            <a:r>
              <a:rPr lang="en-US" b="1" dirty="0"/>
              <a:t>/breast-cancer-information/fact-sheets/ductal-carcinoma-situ-</a:t>
            </a:r>
            <a:r>
              <a:rPr lang="en-US" b="1" dirty="0" err="1"/>
              <a:t>dcis</a:t>
            </a:r>
            <a:r>
              <a:rPr lang="en-US" b="1" dirty="0"/>
              <a:t>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86A333-69E9-F642-B657-6617EC4AF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296" y="1289154"/>
            <a:ext cx="6182485" cy="311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703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62F058F-8434-40F7-8112-B63BE4389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Autofit/>
          </a:bodyPr>
          <a:lstStyle/>
          <a:p>
            <a:r>
              <a:rPr lang="en-US" sz="2800" b="1" dirty="0"/>
              <a:t>How can deep learning help identify Invasive Breast Cancer?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610496-D9CA-468D-8C37-175329695A96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203D9E-FAAA-4E9E-8F3D-A3CDD606CCFE}"/>
              </a:ext>
            </a:extLst>
          </p:cNvPr>
          <p:cNvSpPr txBox="1">
            <a:spLocks/>
          </p:cNvSpPr>
          <p:nvPr/>
        </p:nvSpPr>
        <p:spPr>
          <a:xfrm>
            <a:off x="133735" y="2398067"/>
            <a:ext cx="5688566" cy="212821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v"/>
            </a:pPr>
            <a:r>
              <a:rPr lang="en-US" sz="2600" dirty="0"/>
              <a:t>Deep learning models (convolutional neural networks) to identify image patches which are IDC positive.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dirty="0"/>
              <a:t>P</a:t>
            </a:r>
            <a:r>
              <a:rPr lang="en-US" sz="2000" dirty="0"/>
              <a:t>re-trained models to apply transfer learning on medical images.</a:t>
            </a:r>
            <a:endParaRPr lang="en-US" sz="2200" dirty="0"/>
          </a:p>
          <a:p>
            <a:endParaRPr lang="en-US" sz="26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0C41A0-851F-4187-9FCC-8D6FAD2586A1}"/>
              </a:ext>
            </a:extLst>
          </p:cNvPr>
          <p:cNvCxnSpPr>
            <a:cxnSpLocks/>
          </p:cNvCxnSpPr>
          <p:nvPr/>
        </p:nvCxnSpPr>
        <p:spPr>
          <a:xfrm>
            <a:off x="6080449" y="811758"/>
            <a:ext cx="0" cy="53464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A22679C-6788-7C4B-A99F-CC288D69A063}"/>
              </a:ext>
            </a:extLst>
          </p:cNvPr>
          <p:cNvSpPr txBox="1">
            <a:spLocks/>
          </p:cNvSpPr>
          <p:nvPr/>
        </p:nvSpPr>
        <p:spPr>
          <a:xfrm>
            <a:off x="6399558" y="978054"/>
            <a:ext cx="5688564" cy="354822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Solve challenges of traditional approaches.</a:t>
            </a:r>
          </a:p>
          <a:p>
            <a:endParaRPr lang="en-US" sz="2600" dirty="0"/>
          </a:p>
          <a:p>
            <a:r>
              <a:rPr lang="en-US" sz="2600" dirty="0"/>
              <a:t>Quicker and better assessment of disease aggressiveness (</a:t>
            </a:r>
            <a:r>
              <a:rPr lang="en-US" sz="2600" dirty="0" err="1"/>
              <a:t>i.e</a:t>
            </a:r>
            <a:r>
              <a:rPr lang="en-US" sz="2600" dirty="0"/>
              <a:t> tumor grading).</a:t>
            </a:r>
          </a:p>
          <a:p>
            <a:endParaRPr lang="en-US" sz="2600" dirty="0"/>
          </a:p>
          <a:p>
            <a:r>
              <a:rPr lang="en-US" sz="2600" dirty="0"/>
              <a:t>Faster prediction of patient outcome and access to treatment.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AA26DCA-27B7-B247-99A6-F217BF6D7DED}"/>
              </a:ext>
            </a:extLst>
          </p:cNvPr>
          <p:cNvSpPr txBox="1">
            <a:spLocks/>
          </p:cNvSpPr>
          <p:nvPr/>
        </p:nvSpPr>
        <p:spPr>
          <a:xfrm>
            <a:off x="6399558" y="5206150"/>
            <a:ext cx="5469599" cy="1484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Who can use this technology?</a:t>
            </a:r>
          </a:p>
          <a:p>
            <a:pPr lvl="1"/>
            <a:r>
              <a:rPr lang="en-US" dirty="0"/>
              <a:t>Hospitals, clinics, mobile teams such as Doctors Without Borders.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69335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4F3FD-0C9E-4E25-93D8-00A5AA3D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4000" b="1" dirty="0"/>
              <a:t>A Look At The Data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BFCE34-F956-4E36-A874-D911CB4EF209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D3ECF7-0A31-41C8-8F86-901A5DB3A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1" y="1169232"/>
            <a:ext cx="4952999" cy="2244528"/>
          </a:xfrm>
        </p:spPr>
        <p:txBody>
          <a:bodyPr>
            <a:normAutofit/>
          </a:bodyPr>
          <a:lstStyle/>
          <a:p>
            <a:r>
              <a:rPr lang="en-US" dirty="0"/>
              <a:t>Invasive Breast Cancer dataset </a:t>
            </a:r>
          </a:p>
          <a:p>
            <a:pPr lvl="1"/>
            <a:r>
              <a:rPr lang="en-US" dirty="0"/>
              <a:t>277,524 images patches (tissue regions) of size 50*50 from whole image slides of 162 women diagnosed with IDC.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10" name="Table 13">
            <a:extLst>
              <a:ext uri="{FF2B5EF4-FFF2-40B4-BE49-F238E27FC236}">
                <a16:creationId xmlns:a16="http://schemas.microsoft.com/office/drawing/2014/main" id="{ABDB1A0E-C5EC-9343-9892-0C09BBECA6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288009"/>
              </p:ext>
            </p:extLst>
          </p:nvPr>
        </p:nvGraphicFramePr>
        <p:xfrm>
          <a:off x="2150706" y="4324504"/>
          <a:ext cx="6978054" cy="1880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126377">
                  <a:extLst>
                    <a:ext uri="{9D8B030D-6E8A-4147-A177-3AD203B41FA5}">
                      <a16:colId xmlns:a16="http://schemas.microsoft.com/office/drawing/2014/main" val="3009582076"/>
                    </a:ext>
                  </a:extLst>
                </a:gridCol>
                <a:gridCol w="1295106">
                  <a:extLst>
                    <a:ext uri="{9D8B030D-6E8A-4147-A177-3AD203B41FA5}">
                      <a16:colId xmlns:a16="http://schemas.microsoft.com/office/drawing/2014/main" val="3923467199"/>
                    </a:ext>
                  </a:extLst>
                </a:gridCol>
                <a:gridCol w="1412166">
                  <a:extLst>
                    <a:ext uri="{9D8B030D-6E8A-4147-A177-3AD203B41FA5}">
                      <a16:colId xmlns:a16="http://schemas.microsoft.com/office/drawing/2014/main" val="2730327368"/>
                    </a:ext>
                  </a:extLst>
                </a:gridCol>
                <a:gridCol w="1144405">
                  <a:extLst>
                    <a:ext uri="{9D8B030D-6E8A-4147-A177-3AD203B41FA5}">
                      <a16:colId xmlns:a16="http://schemas.microsoft.com/office/drawing/2014/main" val="120199002"/>
                    </a:ext>
                  </a:extLst>
                </a:gridCol>
              </a:tblGrid>
              <a:tr h="826616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9880520"/>
                  </a:ext>
                </a:extLst>
              </a:tr>
              <a:tr h="10541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Images in each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4669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868535"/>
                  </a:ext>
                </a:extLst>
              </a:tr>
            </a:tbl>
          </a:graphicData>
        </a:graphic>
      </p:graphicFrame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B03C30-C2CA-154B-9BDD-3AE8E14F2887}"/>
              </a:ext>
            </a:extLst>
          </p:cNvPr>
          <p:cNvSpPr txBox="1">
            <a:spLocks/>
          </p:cNvSpPr>
          <p:nvPr/>
        </p:nvSpPr>
        <p:spPr>
          <a:xfrm>
            <a:off x="6050280" y="1169232"/>
            <a:ext cx="6027576" cy="2244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Binary classification: Negative and positive IDC.</a:t>
            </a:r>
          </a:p>
          <a:p>
            <a:pPr lvl="1"/>
            <a:r>
              <a:rPr lang="en-US" dirty="0"/>
              <a:t>Negative/positive IDC ratio ~ 2</a:t>
            </a:r>
          </a:p>
          <a:p>
            <a:pPr lvl="1"/>
            <a:r>
              <a:rPr lang="en-US" dirty="0"/>
              <a:t>Images resized from (50,50,3) to (112, 112, 3) for CNN models.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41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4F3FD-0C9E-4E25-93D8-00A5AA3D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3000" b="1" dirty="0"/>
              <a:t>How can we use deep learning models to identify breast cancer images?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EBFCE34-F956-4E36-A874-D911CB4EF209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D3ECF7-0A31-41C8-8F86-901A5DB3A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1" y="1169232"/>
            <a:ext cx="6027576" cy="3887058"/>
          </a:xfrm>
        </p:spPr>
        <p:txBody>
          <a:bodyPr>
            <a:normAutofit/>
          </a:bodyPr>
          <a:lstStyle/>
          <a:p>
            <a:r>
              <a:rPr lang="en-US" dirty="0"/>
              <a:t>3 pre-trained models: VGG19, ResNet50 and InceptionV3.</a:t>
            </a:r>
          </a:p>
          <a:p>
            <a:pPr lvl="1"/>
            <a:r>
              <a:rPr lang="en-US" dirty="0"/>
              <a:t>Baseline model</a:t>
            </a:r>
          </a:p>
          <a:p>
            <a:pPr lvl="1"/>
            <a:r>
              <a:rPr lang="en-US" dirty="0"/>
              <a:t>Fine-tuned</a:t>
            </a:r>
          </a:p>
          <a:p>
            <a:endParaRPr lang="en-US" dirty="0"/>
          </a:p>
          <a:p>
            <a:r>
              <a:rPr lang="en-US" dirty="0"/>
              <a:t>Training/Validation/Test sets: 9010/2426/4669</a:t>
            </a:r>
          </a:p>
          <a:p>
            <a:pPr lvl="1"/>
            <a:r>
              <a:rPr lang="en-US" dirty="0"/>
              <a:t>Negative/positive IDC ratio ~ 2</a:t>
            </a:r>
          </a:p>
          <a:p>
            <a:pPr lvl="1"/>
            <a:r>
              <a:rPr lang="en-US" dirty="0"/>
              <a:t>Augmented data images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90333A-7524-1B41-9E47-2D6494F41E61}"/>
              </a:ext>
            </a:extLst>
          </p:cNvPr>
          <p:cNvSpPr txBox="1"/>
          <p:nvPr/>
        </p:nvSpPr>
        <p:spPr>
          <a:xfrm>
            <a:off x="8148053" y="985372"/>
            <a:ext cx="1660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Original images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FF5CA-44FC-8749-910B-0DFD44F8A3F6}"/>
              </a:ext>
            </a:extLst>
          </p:cNvPr>
          <p:cNvSpPr txBox="1"/>
          <p:nvPr/>
        </p:nvSpPr>
        <p:spPr>
          <a:xfrm>
            <a:off x="7820137" y="4088437"/>
            <a:ext cx="2550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Data augmented images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B819B3-1D73-9644-8CC5-AC2C23B20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826" y="1537100"/>
            <a:ext cx="5408744" cy="19459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57D0CC-B793-AA44-AC16-02643EF5C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670" y="4556625"/>
            <a:ext cx="5642900" cy="197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6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C4E3B3F-8BE8-4F83-B3A1-84B2DE162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3000" b="1" dirty="0"/>
              <a:t>How can we use deep learning models to identify breast cancer images?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45CE283-3E58-4F46-A266-828A75E12B8F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7CC94FE-1143-6A4F-AA05-0069AE3F4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640" y="1030074"/>
            <a:ext cx="7620000" cy="436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BFE612-1A2A-DB4B-8313-1EC5EC325E8D}"/>
              </a:ext>
            </a:extLst>
          </p:cNvPr>
          <p:cNvSpPr txBox="1"/>
          <p:nvPr/>
        </p:nvSpPr>
        <p:spPr>
          <a:xfrm>
            <a:off x="4160520" y="6033043"/>
            <a:ext cx="7711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</a:t>
            </a:r>
            <a:r>
              <a:rPr lang="en-US" b="1" dirty="0" err="1"/>
              <a:t>www.researchgate.net</a:t>
            </a:r>
            <a:r>
              <a:rPr lang="en-US" b="1" dirty="0"/>
              <a:t>/figure/llustration-of-the-network-architecture-of-VGG-19-model-conv-means-convolution-FC-means_fig2_325137356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47F8CED-38E9-A64D-9F30-1CA85926DDE0}"/>
              </a:ext>
            </a:extLst>
          </p:cNvPr>
          <p:cNvSpPr txBox="1">
            <a:spLocks/>
          </p:cNvSpPr>
          <p:nvPr/>
        </p:nvSpPr>
        <p:spPr>
          <a:xfrm>
            <a:off x="181638" y="1338708"/>
            <a:ext cx="3978881" cy="3720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u="sng" dirty="0"/>
              <a:t>Model architecture 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VGG19(): 19 layers deep.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ResNet50: 50 layers deep.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InceptionV3: 48 layers deep.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5B9A6D-F73B-BF41-B0BE-A2C54B10E5AC}"/>
              </a:ext>
            </a:extLst>
          </p:cNvPr>
          <p:cNvSpPr/>
          <p:nvPr/>
        </p:nvSpPr>
        <p:spPr>
          <a:xfrm>
            <a:off x="8442960" y="1173480"/>
            <a:ext cx="111252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VGG19</a:t>
            </a:r>
          </a:p>
        </p:txBody>
      </p:sp>
    </p:spTree>
    <p:extLst>
      <p:ext uri="{BB962C8B-B14F-4D97-AF65-F5344CB8AC3E}">
        <p14:creationId xmlns:p14="http://schemas.microsoft.com/office/powerpoint/2010/main" val="367535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69A5B13-26E5-4FFF-A007-3B997A222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4000" b="1" dirty="0"/>
              <a:t>Preliminary results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C6A89-B5FB-41C6-9A6C-F1617751CA15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594EC46-4FBE-894D-838B-64BA00AFE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472" y="1463768"/>
            <a:ext cx="3814378" cy="39007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1BBBC0-1B34-894E-BA48-0DF59043D374}"/>
              </a:ext>
            </a:extLst>
          </p:cNvPr>
          <p:cNvSpPr txBox="1"/>
          <p:nvPr/>
        </p:nvSpPr>
        <p:spPr>
          <a:xfrm>
            <a:off x="9083040" y="5465802"/>
            <a:ext cx="2545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InceptionV3 fine-tuned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5699868-78D0-6E4C-B63D-66AFB3F74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9172" y="1435920"/>
            <a:ext cx="3904798" cy="39285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7EBD34-0625-454C-9BE6-AB7106EDA6C4}"/>
              </a:ext>
            </a:extLst>
          </p:cNvPr>
          <p:cNvSpPr txBox="1"/>
          <p:nvPr/>
        </p:nvSpPr>
        <p:spPr>
          <a:xfrm>
            <a:off x="5047066" y="5465802"/>
            <a:ext cx="22690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ResNet50 fine-tuned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209A6E-2D72-8947-95F7-2EACC8BCFDD2}"/>
              </a:ext>
            </a:extLst>
          </p:cNvPr>
          <p:cNvSpPr txBox="1"/>
          <p:nvPr/>
        </p:nvSpPr>
        <p:spPr>
          <a:xfrm>
            <a:off x="1147456" y="5465802"/>
            <a:ext cx="2010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VGG19 fine-tuned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C690BC-ADE0-5A4E-929C-36524E50E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39" y="1463768"/>
            <a:ext cx="3948089" cy="390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017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69A5B13-26E5-4FFF-A007-3B997A222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04538"/>
          </a:xfrm>
        </p:spPr>
        <p:txBody>
          <a:bodyPr>
            <a:normAutofit/>
          </a:bodyPr>
          <a:lstStyle/>
          <a:p>
            <a:r>
              <a:rPr lang="en-US" sz="4000" b="1" dirty="0"/>
              <a:t>Preliminary results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77C6A89-B5FB-41C6-9A6C-F1617751CA15}"/>
              </a:ext>
            </a:extLst>
          </p:cNvPr>
          <p:cNvCxnSpPr/>
          <p:nvPr/>
        </p:nvCxnSpPr>
        <p:spPr>
          <a:xfrm>
            <a:off x="0" y="584616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14">
            <a:extLst>
              <a:ext uri="{FF2B5EF4-FFF2-40B4-BE49-F238E27FC236}">
                <a16:creationId xmlns:a16="http://schemas.microsoft.com/office/drawing/2014/main" id="{67CA3DFA-6BC6-0B4D-9EDE-3CD8D095FD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298615"/>
              </p:ext>
            </p:extLst>
          </p:nvPr>
        </p:nvGraphicFramePr>
        <p:xfrm>
          <a:off x="1432560" y="1658180"/>
          <a:ext cx="9372600" cy="36605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673444">
                  <a:extLst>
                    <a:ext uri="{9D8B030D-6E8A-4147-A177-3AD203B41FA5}">
                      <a16:colId xmlns:a16="http://schemas.microsoft.com/office/drawing/2014/main" val="2659518128"/>
                    </a:ext>
                  </a:extLst>
                </a:gridCol>
                <a:gridCol w="1674789">
                  <a:extLst>
                    <a:ext uri="{9D8B030D-6E8A-4147-A177-3AD203B41FA5}">
                      <a16:colId xmlns:a16="http://schemas.microsoft.com/office/drawing/2014/main" val="1156983431"/>
                    </a:ext>
                  </a:extLst>
                </a:gridCol>
                <a:gridCol w="1674789">
                  <a:extLst>
                    <a:ext uri="{9D8B030D-6E8A-4147-A177-3AD203B41FA5}">
                      <a16:colId xmlns:a16="http://schemas.microsoft.com/office/drawing/2014/main" val="85461957"/>
                    </a:ext>
                  </a:extLst>
                </a:gridCol>
                <a:gridCol w="1674789">
                  <a:extLst>
                    <a:ext uri="{9D8B030D-6E8A-4147-A177-3AD203B41FA5}">
                      <a16:colId xmlns:a16="http://schemas.microsoft.com/office/drawing/2014/main" val="51747971"/>
                    </a:ext>
                  </a:extLst>
                </a:gridCol>
                <a:gridCol w="1674789">
                  <a:extLst>
                    <a:ext uri="{9D8B030D-6E8A-4147-A177-3AD203B41FA5}">
                      <a16:colId xmlns:a16="http://schemas.microsoft.com/office/drawing/2014/main" val="880466554"/>
                    </a:ext>
                  </a:extLst>
                </a:gridCol>
              </a:tblGrid>
              <a:tr h="91514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181879"/>
                  </a:ext>
                </a:extLst>
              </a:tr>
              <a:tr h="9151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1" dirty="0">
                          <a:effectLst/>
                        </a:rPr>
                        <a:t>VGG19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0.60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4117549"/>
                  </a:ext>
                </a:extLst>
              </a:tr>
              <a:tr h="915145"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ResNet50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904346"/>
                  </a:ext>
                </a:extLst>
              </a:tr>
              <a:tr h="915145">
                <a:tc>
                  <a:txBody>
                    <a:bodyPr/>
                    <a:lstStyle/>
                    <a:p>
                      <a:pPr algn="ctr"/>
                      <a:r>
                        <a:rPr lang="en-US" sz="17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InceptionV3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dirty="0">
                          <a:effectLst/>
                        </a:rPr>
                        <a:t>0.42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effectLst/>
                        </a:rPr>
                        <a:t>0.29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effectLst/>
                        </a:rPr>
                        <a:t>0.34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1351178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3F04704-A46D-D14A-B75B-0459A0F30E63}"/>
              </a:ext>
            </a:extLst>
          </p:cNvPr>
          <p:cNvSpPr/>
          <p:nvPr/>
        </p:nvSpPr>
        <p:spPr>
          <a:xfrm>
            <a:off x="1432560" y="2545080"/>
            <a:ext cx="9372600" cy="94488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60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12446</TotalTime>
  <Words>539</Words>
  <Application>Microsoft Macintosh PowerPoint</Application>
  <PresentationFormat>Widescreen</PresentationFormat>
  <Paragraphs>114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Deep Learning For Image Classification - Invasive Breast Cancer</vt:lpstr>
      <vt:lpstr>Outline</vt:lpstr>
      <vt:lpstr>How can deep learning help identify Invasive Breast Cancer?</vt:lpstr>
      <vt:lpstr>How can deep learning help identify Invasive Breast Cancer?</vt:lpstr>
      <vt:lpstr>A Look At The Data</vt:lpstr>
      <vt:lpstr>How can we use deep learning models to identify breast cancer images?</vt:lpstr>
      <vt:lpstr>How can we use deep learning models to identify breast cancer images?</vt:lpstr>
      <vt:lpstr>Preliminary results </vt:lpstr>
      <vt:lpstr>Preliminary results </vt:lpstr>
      <vt:lpstr>Conclusion and further research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yscyang1@gmail.com</dc:creator>
  <cp:lastModifiedBy>Josiane Pafeng</cp:lastModifiedBy>
  <cp:revision>178</cp:revision>
  <dcterms:created xsi:type="dcterms:W3CDTF">2020-02-19T21:20:20Z</dcterms:created>
  <dcterms:modified xsi:type="dcterms:W3CDTF">2021-04-25T14:47:43Z</dcterms:modified>
</cp:coreProperties>
</file>

<file path=docProps/thumbnail.jpeg>
</file>